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9" r:id="rId6"/>
    <p:sldId id="285" r:id="rId7"/>
    <p:sldId id="279" r:id="rId8"/>
    <p:sldId id="280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83" r:id="rId18"/>
    <p:sldId id="284" r:id="rId19"/>
    <p:sldId id="28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>
      <p:cViewPr varScale="1">
        <p:scale>
          <a:sx n="100" d="100"/>
          <a:sy n="100" d="100"/>
        </p:scale>
        <p:origin x="-70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EFCBB-AD0F-4DE2-95BA-0D5434AFDFA9}" type="datetimeFigureOut">
              <a:rPr lang="en-US" smtClean="0"/>
              <a:pPr/>
              <a:t>5/26/2010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E8146-A540-4D0B-BD8D-CD8282996D7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772400" cy="2000250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GENETIC INFORMATION NONDISCRIMINATION ACT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429000"/>
            <a:ext cx="6477000" cy="22098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Employment and Health Insurance</a:t>
            </a:r>
          </a:p>
          <a:p>
            <a:r>
              <a:rPr lang="en-US" sz="4000" dirty="0" smtClean="0">
                <a:solidFill>
                  <a:srgbClr val="002060"/>
                </a:solidFill>
              </a:rPr>
              <a:t>Why GINA?</a:t>
            </a:r>
          </a:p>
          <a:p>
            <a:endParaRPr lang="en-US" dirty="0"/>
          </a:p>
        </p:txBody>
      </p:sp>
      <p:pic>
        <p:nvPicPr>
          <p:cNvPr id="1026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5" descr="Lab_Dir_Growth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0741" y="1600200"/>
            <a:ext cx="606251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401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olidFill>
                  <a:srgbClr val="002060"/>
                </a:solidFill>
                <a:latin typeface="Arial" charset="0"/>
              </a:rPr>
              <a:t>What is Genetic Information?</a:t>
            </a:r>
            <a:br>
              <a:rPr lang="en-US" dirty="0" smtClean="0">
                <a:solidFill>
                  <a:srgbClr val="002060"/>
                </a:solidFill>
                <a:latin typeface="Arial" charset="0"/>
              </a:rPr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Information about: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A person’s genetic </a:t>
            </a:r>
            <a:r>
              <a:rPr lang="en-US" dirty="0" smtClean="0">
                <a:solidFill>
                  <a:srgbClr val="002060"/>
                </a:solidFill>
              </a:rPr>
              <a:t>tests</a:t>
            </a:r>
            <a:endParaRPr lang="en-US" sz="2600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Genetic tests of a person’s family members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Disease or disorder in a family member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    ( family history)	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>
                <a:solidFill>
                  <a:srgbClr val="002060"/>
                </a:solidFill>
              </a:rPr>
              <a:t/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  <a:latin typeface="Arial" charset="0"/>
              </a:rPr>
              <a:t>What is NOT Genetic Information?</a:t>
            </a:r>
            <a:br>
              <a:rPr lang="en-US" dirty="0" smtClean="0">
                <a:solidFill>
                  <a:srgbClr val="002060"/>
                </a:solidFill>
                <a:latin typeface="Arial" charset="0"/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 smtClean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Information about: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Sex or Age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Routine tests such as cholesterol tests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Analysis of infectious agents such as                                      bacteria or viruses, such as HIV.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>
                <a:solidFill>
                  <a:srgbClr val="002060"/>
                </a:solidFill>
              </a:rPr>
              <a:t>Prohibitions on Health Insurers:</a:t>
            </a:r>
            <a:r>
              <a:rPr lang="en-US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dirty="0" smtClean="0">
                <a:solidFill>
                  <a:srgbClr val="00BCB8"/>
                </a:solidFill>
                <a:latin typeface="Arial" charset="0"/>
              </a:rPr>
              <a:t/>
            </a:r>
            <a:br>
              <a:rPr lang="en-US" dirty="0" smtClean="0">
                <a:solidFill>
                  <a:srgbClr val="00BCB8"/>
                </a:solidFill>
                <a:latin typeface="Arial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3800" b="1" dirty="0" smtClean="0">
                <a:solidFill>
                  <a:srgbClr val="002060"/>
                </a:solidFill>
              </a:rPr>
              <a:t>Discrimination: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	1) Prohibits group and individual health insurers from using a person’s genetic information in setting eligibility or premium or contribution amounts. 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	2) Prohibits group and individual health insurers from considering genetic information as a pre-existing condition. 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		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rg_header copy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sz="4700" b="1" dirty="0" smtClean="0">
                <a:solidFill>
                  <a:srgbClr val="002060"/>
                </a:solidFill>
              </a:rPr>
              <a:t>Prohibitions on Health Insurers:</a:t>
            </a:r>
            <a:endParaRPr lang="en-US" sz="47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Privacy:</a:t>
            </a:r>
          </a:p>
          <a:p>
            <a:pPr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1) Prohibits health insurers from requesting or requiring that a person undergo a genetic test</a:t>
            </a: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2) Prohibits health insurers from asking about genetic information as part of the application process. </a:t>
            </a: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3) Once a person is covered, prohibits health insurers from requesting or requiring a person's genetic information for "underwriting purposes" -- for example, to determine whether to raise premiums when an individual renews his or her coverage.</a:t>
            </a:r>
          </a:p>
          <a:p>
            <a:endParaRPr lang="en-US" dirty="0"/>
          </a:p>
        </p:txBody>
      </p:sp>
      <p:pic>
        <p:nvPicPr>
          <p:cNvPr id="5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9351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b="1" dirty="0" smtClean="0">
                <a:solidFill>
                  <a:srgbClr val="002060"/>
                </a:solidFill>
              </a:rPr>
              <a:t>GINA prohibits employment discrimination based on the genetic information of the employee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2400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	Applies equally to employers, employment agencies , labor organizations and joint labor-management committees controlling job training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   	Discrimination includes: “ fail or refuse to hire…discharge.. or otherwise discriminate…with respect to the compensations, terms, conditions, or privileges of employment.”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GINA makes it an unlawful employment practice for an employer to:</a:t>
            </a:r>
          </a:p>
          <a:p>
            <a:pPr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“Request, require or purchase genetic information with respect to an employee or family member of an employee”</a:t>
            </a:r>
          </a:p>
          <a:p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706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305800" cy="50593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Exceptions to the prohibition on acquisition of genetic information:</a:t>
            </a:r>
          </a:p>
          <a:p>
            <a:pPr>
              <a:buNone/>
            </a:pPr>
            <a:endParaRPr lang="en-US" b="1" dirty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1.      Inadvertently request 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2.      Health or genetic services </a:t>
            </a:r>
          </a:p>
          <a:p>
            <a:pPr marL="609600" indent="-609600">
              <a:lnSpc>
                <a:spcPct val="80000"/>
              </a:lnSpc>
              <a:buFontTx/>
              <a:buAutoNum type="arabicPeriod" startAt="2"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3.      Genetic monitoring of the biological effects of toxic substances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4.      Federal or state FMLA compliance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5.      Commercially and publicly available records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6.      Law enforcement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0169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	</a:t>
            </a:r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GINA </a:t>
            </a:r>
            <a:r>
              <a:rPr lang="en-US" b="1" dirty="0">
                <a:solidFill>
                  <a:srgbClr val="002060"/>
                </a:solidFill>
              </a:rPr>
              <a:t>prohibits the disclosure of genetic </a:t>
            </a:r>
            <a:r>
              <a:rPr lang="en-US" b="1" dirty="0" smtClean="0">
                <a:solidFill>
                  <a:srgbClr val="002060"/>
                </a:solidFill>
              </a:rPr>
              <a:t>information</a:t>
            </a:r>
          </a:p>
          <a:p>
            <a:pPr>
              <a:buNone/>
            </a:pPr>
            <a:endParaRPr lang="en-US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Genetic information must be kept as part of the employee confidential medical record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rg_header copy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	</a:t>
            </a:r>
          </a:p>
          <a:p>
            <a:pPr>
              <a:buNone/>
            </a:pPr>
            <a:r>
              <a:rPr lang="en-US" sz="4600" b="1" dirty="0" smtClean="0">
                <a:solidFill>
                  <a:srgbClr val="002060"/>
                </a:solidFill>
              </a:rPr>
              <a:t>Exceptions </a:t>
            </a:r>
            <a:r>
              <a:rPr lang="en-US" sz="4600" b="1" dirty="0">
                <a:solidFill>
                  <a:srgbClr val="002060"/>
                </a:solidFill>
              </a:rPr>
              <a:t>to </a:t>
            </a:r>
            <a:r>
              <a:rPr lang="en-US" sz="4600" b="1" dirty="0" smtClean="0">
                <a:solidFill>
                  <a:srgbClr val="002060"/>
                </a:solidFill>
              </a:rPr>
              <a:t>disclosure</a:t>
            </a:r>
          </a:p>
          <a:p>
            <a:pPr>
              <a:buNone/>
            </a:pPr>
            <a:endParaRPr lang="en-US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1. Written request of the employee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2.  Health research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3. In response to a court order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4. FMLA compliance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5.  Information of a manifested disease or disorder that poses imminent hazard of death or life threatening illness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305800" cy="4983163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			</a:t>
            </a:r>
            <a:r>
              <a:rPr lang="en-US" b="1" dirty="0" smtClean="0">
                <a:solidFill>
                  <a:srgbClr val="002060"/>
                </a:solidFill>
              </a:rPr>
              <a:t>GINA Enforcement and Remedies</a:t>
            </a:r>
          </a:p>
          <a:p>
            <a:pPr>
              <a:buNone/>
            </a:pPr>
            <a:endParaRPr lang="en-US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Consistent with Federal Civil Rights Legislation</a:t>
            </a:r>
          </a:p>
          <a:p>
            <a:pPr>
              <a:buNone/>
            </a:pPr>
            <a:endParaRPr lang="en-US" dirty="0">
              <a:solidFill>
                <a:srgbClr val="002060"/>
              </a:solidFill>
            </a:endParaRPr>
          </a:p>
          <a:p>
            <a:pPr>
              <a:buFontTx/>
              <a:buChar char="•"/>
            </a:pPr>
            <a:r>
              <a:rPr lang="en-US" dirty="0">
                <a:solidFill>
                  <a:srgbClr val="002060"/>
                </a:solidFill>
              </a:rPr>
              <a:t>EEOC Complaint</a:t>
            </a:r>
          </a:p>
          <a:p>
            <a:pPr>
              <a:buFontTx/>
              <a:buChar char="•"/>
            </a:pPr>
            <a:r>
              <a:rPr lang="en-US" dirty="0">
                <a:solidFill>
                  <a:srgbClr val="002060"/>
                </a:solidFill>
              </a:rPr>
              <a:t>Civil Action (After </a:t>
            </a:r>
            <a:r>
              <a:rPr lang="en-US" dirty="0" smtClean="0">
                <a:solidFill>
                  <a:srgbClr val="002060"/>
                </a:solidFill>
              </a:rPr>
              <a:t>Exhaustion)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 flipH="1">
            <a:off x="2057401" y="1219200"/>
            <a:ext cx="76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>
                <a:solidFill>
                  <a:srgbClr val="002060"/>
                </a:solidFill>
              </a:rPr>
              <a:t>Penalties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Same as ADA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Under 15 Employees- Not Covered           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15-100 Employees- $50,000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101-200 Employees- $100,000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201-500 Employees- $200,000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Over 500 Employees-$300,000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All Penalties are Maximum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Attorneys fees are recoverable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>
                <a:solidFill>
                  <a:srgbClr val="002060"/>
                </a:solidFill>
              </a:rPr>
              <a:t>GINA and State Law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GINA does NOT pre-empt state law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  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  48 states have genetic discrimination in health insurance laws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  34 states have genetic discrimination in employment laws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State laws are generally more limited in scope than GINA</a:t>
            </a:r>
          </a:p>
          <a:p>
            <a:pPr>
              <a:buNone/>
            </a:pPr>
            <a:endParaRPr lang="en-US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For example </a:t>
            </a: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1)employer-sponsored health benefit plans are not covered ( Federal)</a:t>
            </a: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2) Many state laws have limited definitions of genetic information and do not cover family history.</a:t>
            </a:r>
          </a:p>
          <a:p>
            <a:pPr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They may, though, offer a larger potential recovery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1630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b="1" dirty="0" smtClean="0">
                <a:solidFill>
                  <a:schemeClr val="tx2"/>
                </a:solidFill>
              </a:rPr>
              <a:t/>
            </a:r>
            <a:br>
              <a:rPr lang="en-US" b="1" dirty="0" smtClean="0">
                <a:solidFill>
                  <a:schemeClr val="tx2"/>
                </a:solidFill>
              </a:rPr>
            </a:br>
            <a:r>
              <a:rPr lang="en-US" b="1" dirty="0" smtClean="0">
                <a:solidFill>
                  <a:schemeClr val="tx2"/>
                </a:solidFill>
              </a:rPr>
              <a:t/>
            </a:r>
            <a:br>
              <a:rPr lang="en-US" b="1" dirty="0" smtClean="0">
                <a:solidFill>
                  <a:schemeClr val="tx2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 algn="ctr">
              <a:lnSpc>
                <a:spcPct val="8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</a:rPr>
              <a:t> State laws covering other forms of genetic discrimination</a:t>
            </a:r>
          </a:p>
          <a:p>
            <a:pPr marL="609600" indent="-609600" algn="ctr">
              <a:lnSpc>
                <a:spcPct val="80000"/>
              </a:lnSpc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None/>
            </a:pPr>
            <a:r>
              <a:rPr lang="en-US" dirty="0" smtClean="0">
                <a:solidFill>
                  <a:srgbClr val="002060"/>
                </a:solidFill>
              </a:rPr>
              <a:t>Life Insurance: 16 states  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en-US" dirty="0" smtClean="0">
                <a:solidFill>
                  <a:srgbClr val="002060"/>
                </a:solidFill>
              </a:rPr>
              <a:t>Disability Ins: 16 states 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en-US" dirty="0" smtClean="0">
                <a:solidFill>
                  <a:srgbClr val="002060"/>
                </a:solidFill>
              </a:rPr>
              <a:t>Long Term Care Ins: 10 states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dirty="0" smtClean="0">
              <a:solidFill>
                <a:srgbClr val="00206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Several states, such as MA and CA inc protections in all 3 categories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dirty="0" smtClean="0">
                <a:solidFill>
                  <a:srgbClr val="002060"/>
                </a:solidFill>
              </a:rPr>
              <a:t>        </a:t>
            </a: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GINA does not address these forms of insurance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2060"/>
                </a:solidFill>
              </a:rPr>
              <a:t>Pending State Legislation</a:t>
            </a:r>
            <a:r>
              <a:rPr lang="en-US" sz="2800" dirty="0" smtClean="0">
                <a:solidFill>
                  <a:srgbClr val="002060"/>
                </a:solidFill>
              </a:rPr>
              <a:t>:</a:t>
            </a:r>
          </a:p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 </a:t>
            </a:r>
          </a:p>
          <a:p>
            <a:pPr algn="ctr">
              <a:buNone/>
            </a:pPr>
            <a:r>
              <a:rPr lang="en-US" sz="2600" dirty="0" smtClean="0">
                <a:solidFill>
                  <a:srgbClr val="002060"/>
                </a:solidFill>
              </a:rPr>
              <a:t>Insurance Discrimination</a:t>
            </a:r>
          </a:p>
          <a:p>
            <a:pPr>
              <a:buNone/>
            </a:pPr>
            <a:r>
              <a:rPr lang="en-US" sz="2000" dirty="0" smtClean="0">
                <a:solidFill>
                  <a:srgbClr val="002060"/>
                </a:solidFill>
              </a:rPr>
              <a:t>CA (SB 145)- extends genetic discrimination protections  to worker’s compensation</a:t>
            </a:r>
          </a:p>
          <a:p>
            <a:pPr>
              <a:buNone/>
            </a:pPr>
            <a:r>
              <a:rPr lang="en-US" sz="2000" dirty="0" smtClean="0">
                <a:solidFill>
                  <a:srgbClr val="002060"/>
                </a:solidFill>
              </a:rPr>
              <a:t>NY( A1769) – extends genetic discrimination protections to life and disability insurance</a:t>
            </a:r>
          </a:p>
          <a:p>
            <a:pPr>
              <a:buNone/>
            </a:pPr>
            <a:r>
              <a:rPr lang="en-US" sz="2000" dirty="0" smtClean="0">
                <a:solidFill>
                  <a:srgbClr val="002060"/>
                </a:solidFill>
              </a:rPr>
              <a:t>PA (HB 829)- extends genetic discrimination protections to all forms of insurance</a:t>
            </a:r>
          </a:p>
          <a:p>
            <a:pPr>
              <a:buNone/>
            </a:pPr>
            <a:r>
              <a:rPr lang="en-US" sz="2000" dirty="0" smtClean="0">
                <a:solidFill>
                  <a:srgbClr val="002060"/>
                </a:solidFill>
              </a:rPr>
              <a:t>WV (HB 2720)- extends genetic discrimination protections to accident insurance</a:t>
            </a:r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300" b="1" dirty="0" smtClean="0">
                <a:solidFill>
                  <a:srgbClr val="002060"/>
                </a:solidFill>
              </a:rPr>
              <a:t>Pending State Legislation:</a:t>
            </a:r>
          </a:p>
          <a:p>
            <a:pPr algn="ctr">
              <a:buNone/>
            </a:pPr>
            <a:endParaRPr lang="en-US" sz="2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Privacy of Genetic Information</a:t>
            </a:r>
          </a:p>
          <a:p>
            <a:pPr>
              <a:buNone/>
            </a:pPr>
            <a:r>
              <a:rPr lang="en-US" sz="2000" dirty="0" smtClean="0">
                <a:solidFill>
                  <a:srgbClr val="002060"/>
                </a:solidFill>
              </a:rPr>
              <a:t>	Specific written consent required for release of individually identifiable genetic information for purposes other than diagnosis and treatment</a:t>
            </a:r>
          </a:p>
          <a:p>
            <a:pPr>
              <a:buNone/>
            </a:pPr>
            <a:endParaRPr lang="en-US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CO ( HB 1338)- recently enacted</a:t>
            </a: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MD ( HB 12/SB 54)-recently failed</a:t>
            </a: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MN(HF 901/902)</a:t>
            </a: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MN(HF 1821)-extends to government entities</a:t>
            </a: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WV(HB 2720) 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The Genetic Information Nondiscrimination Act</a:t>
            </a:r>
          </a:p>
          <a:p>
            <a:pPr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en-US" b="1" dirty="0" smtClean="0">
                <a:solidFill>
                  <a:srgbClr val="002060"/>
                </a:solidFill>
              </a:rPr>
              <a:t> “The first civil rights bill of the new century”</a:t>
            </a:r>
          </a:p>
          <a:p>
            <a:pPr>
              <a:buFontTx/>
              <a:buNone/>
            </a:pPr>
            <a:r>
              <a:rPr lang="en-US" b="1" dirty="0" smtClean="0">
                <a:solidFill>
                  <a:srgbClr val="002060"/>
                </a:solidFill>
              </a:rPr>
              <a:t>		-Senator Edward Kennedy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 descr="crg_header cop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416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562600"/>
            <a:ext cx="749300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490</Words>
  <Application>Microsoft Office PowerPoint</Application>
  <PresentationFormat>On-screen Show (4:3)</PresentationFormat>
  <Paragraphs>143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GENETIC INFORMATION NONDISCRIMINATION ACT</vt:lpstr>
      <vt:lpstr>Slide 2</vt:lpstr>
      <vt:lpstr>   What is Genetic Information?  </vt:lpstr>
      <vt:lpstr>    What is NOT Genetic Information? </vt:lpstr>
      <vt:lpstr>   Prohibitions on Health Insurers:  </vt:lpstr>
      <vt:lpstr>  </vt:lpstr>
      <vt:lpstr>     </vt:lpstr>
      <vt:lpstr>Slide 8</vt:lpstr>
      <vt:lpstr>  </vt:lpstr>
      <vt:lpstr>Slide 10</vt:lpstr>
      <vt:lpstr>  </vt:lpstr>
      <vt:lpstr>  </vt:lpstr>
      <vt:lpstr>  Penalties</vt:lpstr>
      <vt:lpstr>  GINA and State Law</vt:lpstr>
      <vt:lpstr>Slide 15</vt:lpstr>
      <vt:lpstr>    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GENETIC INFORMATION NONDISCRIMINATION ACT</dc:title>
  <dc:creator>Jeremy E. Gruber</dc:creator>
  <cp:lastModifiedBy>Jeremy E. Gruber</cp:lastModifiedBy>
  <cp:revision>42</cp:revision>
  <dcterms:created xsi:type="dcterms:W3CDTF">2010-04-19T15:55:02Z</dcterms:created>
  <dcterms:modified xsi:type="dcterms:W3CDTF">2010-05-26T15:12:13Z</dcterms:modified>
</cp:coreProperties>
</file>